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9" r:id="rId3"/>
    <p:sldId id="274" r:id="rId4"/>
    <p:sldId id="270" r:id="rId5"/>
    <p:sldId id="271" r:id="rId6"/>
    <p:sldId id="27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93" d="100"/>
          <a:sy n="93" d="100"/>
        </p:scale>
        <p:origin x="1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396A9-46B9-7D79-A8F8-4FCBCF205B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DF21B1-6282-52CA-8E33-AD6BCD4603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057C0-0B61-CEDE-839E-888923588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0744C-6775-2A79-78D1-5A95313B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E0F41-0D86-579F-2BE6-3693DC48E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558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5F76-FA42-8BAD-8F0F-A26A00DF3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195863-4314-E34A-F3F1-85A373FAF7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3AD17-A640-02E5-17C0-9723582E8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B003F-9546-47B9-237B-86936EA0C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883DA-5CA3-EB2D-B840-C2DCBEFC1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68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7FF1AD-FCE5-8EAD-441E-9B323EAAF9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ED573B-FF62-A081-2969-1917081584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23EB7-FCA9-F800-AD14-E5E281E98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16AF7-2EBA-194F-B735-5EDE00085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3A353-5965-1A51-7419-41EE69D71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800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7CE59-2C00-686C-B0BC-460330446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63EE0-84E3-4F2D-7FA4-834266A11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F58A7-BD6D-0CDA-E4B1-34733F850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4E273-73FA-1A65-EFE5-548CAAF84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6D116-E690-9055-17ED-4B895B22E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96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CC70-AA9A-A49E-4B02-D75E968AA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BEDFD-1D11-E6E2-6591-F13544ABA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7F2F2-9A22-BBC0-AB47-4F8335AAE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A2A68-041E-A961-1942-ABCF3A3E4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94185-D026-05C5-4A57-B6C2C6C55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301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62FC-DA21-8AD6-8B09-24A75CA09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AA44E-609A-AE56-9E26-66E4A722B2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A5E8BB-67A4-3A72-AC72-23144592E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781483-202D-4757-FCED-DA66A0F1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BB469-2238-0D4C-75B4-76482285F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31732-3B69-79D4-3BD8-923CB93E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36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4A719-8738-EEB0-A6DC-71B48B9C3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0B823-D4DE-D126-C23F-404B44913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F0E76-A832-6146-6EF6-1E413A410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6E04D6-4F5E-AA05-E76E-EDF59E239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AA24CB-4567-BED3-33B4-B84DAA321C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F7D4FE-8879-6525-3B98-70F94986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CB7EB2-0AA9-88F1-C8F6-20AE8DD2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47C75-E600-B0D5-3017-4BA8DDE50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33043-59F5-8986-C5F3-C846B3A8C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CFE7CF-B012-42AA-E497-005E007A3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0D59B-449E-EA30-AAFA-F6F7860E7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EA4DEF-229B-54EB-424B-B640F0F0B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335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0373F9-DA14-39D9-7F4D-2208A5D69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3A820-E84A-EE65-061D-3C2C49FB6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B20257-394A-21DF-B0A9-F6F120E60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26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3F0F-7D7F-F8BC-09E1-292A62CD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CA680-E0E0-9216-5E0D-5AF1885D6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1189A-4718-C140-C867-B9D3A9B80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F39D5-9326-F05C-F083-1E21A5642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368E26-66A5-5491-7F30-CCA17F5C4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F5B7AF-7149-7E49-BFAC-E2B59CE4E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97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B3EEB-5BEE-DB2B-B6A0-1137EA17E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2F29E-C0B7-AAF0-375A-FCB7B2F61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3D4EA4-12B2-B376-C9B8-C4CDD7316B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E918C-B413-9957-B769-F60172458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80F6DE-847E-C922-430E-7C186695B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93CCA9-9D2D-B210-45EC-C58A4EE85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568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734229-2404-F279-F231-40DF64771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C1769-AEB5-E37D-C6BB-9ACF4E838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BF87B-1A21-C79B-1C93-5D0DE730CF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79AB9-5310-4E92-AB52-E6DF80C0D46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75A28-E1D2-9540-E9E4-C5CE63B75B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7A462-AF13-9AEC-29E0-E5E9CBDB2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4B874-3C37-4166-8B68-5C766075C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47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E0C7B-C500-9F91-EB68-2E566D757F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b="1" dirty="0">
                <a:latin typeface="Helvetica" panose="020B0604020202020204" pitchFamily="34" charset="0"/>
                <a:cs typeface="Helvetica" panose="020B0604020202020204" pitchFamily="34" charset="0"/>
              </a:rPr>
              <a:t>Application-agnostic Data Collection Strategies for AI </a:t>
            </a:r>
            <a:br>
              <a:rPr lang="en-US" sz="48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4800" b="1" dirty="0">
                <a:latin typeface="Helvetica" panose="020B0604020202020204" pitchFamily="34" charset="0"/>
                <a:cs typeface="Helvetica" panose="020B0604020202020204" pitchFamily="34" charset="0"/>
              </a:rPr>
              <a:t>at the Edge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0C705F-9B92-409A-36B0-3B4E0F6957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Henry Abrahamson, </a:t>
            </a:r>
            <a:r>
              <a:rPr lang="en-US" dirty="0" err="1"/>
              <a:t>Yongho</a:t>
            </a:r>
            <a:r>
              <a:rPr lang="en-US" dirty="0"/>
              <a:t> Kim </a:t>
            </a:r>
          </a:p>
          <a:p>
            <a:r>
              <a:rPr lang="en-US" dirty="0"/>
              <a:t>September 2025</a:t>
            </a:r>
          </a:p>
        </p:txBody>
      </p:sp>
    </p:spTree>
    <p:extLst>
      <p:ext uri="{BB962C8B-B14F-4D97-AF65-F5344CB8AC3E}">
        <p14:creationId xmlns:p14="http://schemas.microsoft.com/office/powerpoint/2010/main" val="83139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E8741-D6E3-2094-31F2-ECE7B0662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4934C0A-0409-8604-D33D-82356C19F396}"/>
              </a:ext>
            </a:extLst>
          </p:cNvPr>
          <p:cNvSpPr txBox="1"/>
          <p:nvPr/>
        </p:nvSpPr>
        <p:spPr>
          <a:xfrm>
            <a:off x="357509" y="330009"/>
            <a:ext cx="10780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Current Strategy &amp; Environment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94946EA-F88F-C25F-3362-432DBC1928AF}"/>
                  </a:ext>
                </a:extLst>
              </p:cNvPr>
              <p:cNvSpPr txBox="1"/>
              <p:nvPr/>
            </p:nvSpPr>
            <p:spPr>
              <a:xfrm>
                <a:off x="705852" y="1059120"/>
                <a:ext cx="10780295" cy="21502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2-State Strategy</a:t>
                </a:r>
                <a:b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</a:br>
                <a: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     </a:t>
                </a:r>
                <a:r>
                  <a:rPr lang="en-US" sz="3200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Passive State </a:t>
                </a:r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𝑺</m:t>
                        </m:r>
                      </m:e>
                      <m:sub>
                        <m: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𝒑</m:t>
                        </m:r>
                      </m:sub>
                    </m:sSub>
                    <m:r>
                      <a:rPr lang="en-US" sz="3200" b="1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&amp;</a:t>
                </a:r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Active State </a:t>
                </a:r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𝑺</m:t>
                        </m:r>
                      </m:e>
                      <m:sub>
                        <m: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𝒂</m:t>
                        </m:r>
                      </m:sub>
                    </m:sSub>
                    <m:r>
                      <a:rPr lang="en-US" sz="32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sz="3200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endParaRPr lang="en-US" sz="3200" b="1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2-State Environment</a:t>
                </a:r>
                <a:b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</a:br>
                <a: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     </a:t>
                </a:r>
                <a:r>
                  <a:rPr lang="en-US" sz="3200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Irrelevant State </a:t>
                </a:r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𝑬</m:t>
                        </m:r>
                      </m:e>
                      <m:sub>
                        <m: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𝒑</m:t>
                        </m:r>
                      </m:sub>
                    </m:sSub>
                    <m:r>
                      <a:rPr lang="en-US" sz="3200" b="1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&amp;</a:t>
                </a:r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Relevant State </a:t>
                </a:r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𝑬</m:t>
                        </m:r>
                      </m:e>
                      <m:sub>
                        <m: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𝒂</m:t>
                        </m:r>
                      </m:sub>
                    </m:sSub>
                    <m:r>
                      <a:rPr lang="en-US" sz="32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sz="3200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endParaRPr lang="en-US" sz="3200" b="1" dirty="0">
                  <a:solidFill>
                    <a:srgbClr val="00B0F0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94946EA-F88F-C25F-3362-432DBC1928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52" y="1059120"/>
                <a:ext cx="10780295" cy="2150204"/>
              </a:xfrm>
              <a:prstGeom prst="rect">
                <a:avLst/>
              </a:prstGeom>
              <a:blipFill>
                <a:blip r:embed="rId2"/>
                <a:stretch>
                  <a:fillRect l="-1301" t="-3693"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>
            <a:extLst>
              <a:ext uri="{FF2B5EF4-FFF2-40B4-BE49-F238E27FC236}">
                <a16:creationId xmlns:a16="http://schemas.microsoft.com/office/drawing/2014/main" id="{58E56F53-9FE0-0FA5-42C9-9A4D7BEC3C93}"/>
              </a:ext>
            </a:extLst>
          </p:cNvPr>
          <p:cNvSpPr/>
          <p:nvPr/>
        </p:nvSpPr>
        <p:spPr>
          <a:xfrm flipH="1">
            <a:off x="3448199" y="4035465"/>
            <a:ext cx="1440348" cy="1440348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</a:rPr>
              <a:t>Active / Relevant Sensing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836D29B-19BB-A3EA-7861-161601AFA231}"/>
              </a:ext>
            </a:extLst>
          </p:cNvPr>
          <p:cNvSpPr/>
          <p:nvPr/>
        </p:nvSpPr>
        <p:spPr>
          <a:xfrm flipH="1">
            <a:off x="529395" y="4035465"/>
            <a:ext cx="1440348" cy="1440348"/>
          </a:xfrm>
          <a:prstGeom prst="ellipse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</a:rPr>
              <a:t>Passive / Irrelevant Sensing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7DAA441-E778-17E8-FBFB-CDB575F42D84}"/>
              </a:ext>
            </a:extLst>
          </p:cNvPr>
          <p:cNvSpPr/>
          <p:nvPr/>
        </p:nvSpPr>
        <p:spPr>
          <a:xfrm flipH="1">
            <a:off x="1785836" y="3552434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39BB418-7E5A-C3B9-6041-C842F95E37C0}"/>
              </a:ext>
            </a:extLst>
          </p:cNvPr>
          <p:cNvSpPr/>
          <p:nvPr/>
        </p:nvSpPr>
        <p:spPr>
          <a:xfrm flipV="1">
            <a:off x="1790992" y="5460803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D7766D-BCA6-FBD1-376B-20AABE921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32"/>
          <a:stretch>
            <a:fillRect/>
          </a:stretch>
        </p:blipFill>
        <p:spPr bwMode="auto">
          <a:xfrm>
            <a:off x="8713592" y="3862417"/>
            <a:ext cx="3141153" cy="1791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FB0A68-AE95-978F-99CB-1C12C9452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567" y="3815468"/>
            <a:ext cx="2451005" cy="1838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D8934CE-924D-9B85-0764-85D69807ADF3}"/>
              </a:ext>
            </a:extLst>
          </p:cNvPr>
          <p:cNvSpPr/>
          <p:nvPr/>
        </p:nvSpPr>
        <p:spPr>
          <a:xfrm flipH="1">
            <a:off x="7364589" y="3256894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BE019E7-C77D-86B4-C571-8E15DA9EDA71}"/>
              </a:ext>
            </a:extLst>
          </p:cNvPr>
          <p:cNvSpPr/>
          <p:nvPr/>
        </p:nvSpPr>
        <p:spPr>
          <a:xfrm flipV="1">
            <a:off x="7479747" y="5650434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1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74F25-DE84-EB1A-068F-968782C15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519453AC-5F4B-504A-BFFD-2895E1CC4F6B}"/>
              </a:ext>
            </a:extLst>
          </p:cNvPr>
          <p:cNvSpPr txBox="1"/>
          <p:nvPr/>
        </p:nvSpPr>
        <p:spPr>
          <a:xfrm>
            <a:off x="357509" y="330009"/>
            <a:ext cx="10780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Current Strategy &amp; Environment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2D6CDDA-383A-24A1-6AF9-8EB6A19DD899}"/>
                  </a:ext>
                </a:extLst>
              </p:cNvPr>
              <p:cNvSpPr txBox="1"/>
              <p:nvPr/>
            </p:nvSpPr>
            <p:spPr>
              <a:xfrm>
                <a:off x="705852" y="1059120"/>
                <a:ext cx="10780295" cy="21502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2-State Strategy</a:t>
                </a:r>
                <a:b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</a:br>
                <a: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     </a:t>
                </a:r>
                <a:r>
                  <a:rPr lang="en-US" sz="3200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Passive State </a:t>
                </a:r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𝑺</m:t>
                        </m:r>
                      </m:e>
                      <m:sub>
                        <m: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𝒑</m:t>
                        </m:r>
                      </m:sub>
                    </m:sSub>
                    <m:r>
                      <a:rPr lang="en-US" sz="3200" b="1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&amp;</a:t>
                </a:r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Active State </a:t>
                </a:r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𝑺</m:t>
                        </m:r>
                      </m:e>
                      <m:sub>
                        <m: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𝒂</m:t>
                        </m:r>
                      </m:sub>
                    </m:sSub>
                    <m:r>
                      <a:rPr lang="en-US" sz="32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sz="3200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endParaRPr lang="en-US" sz="3200" b="1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2-State Environment</a:t>
                </a:r>
                <a:b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</a:br>
                <a: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     </a:t>
                </a:r>
                <a:r>
                  <a:rPr lang="en-US" sz="3200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Irrelevant State </a:t>
                </a:r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𝑬</m:t>
                        </m:r>
                      </m:e>
                      <m:sub>
                        <m:r>
                          <a:rPr lang="en-US" sz="3200" b="1" i="1" smtClean="0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𝒑</m:t>
                        </m:r>
                      </m:sub>
                    </m:sSub>
                    <m:r>
                      <a:rPr lang="en-US" sz="3200" b="1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&amp;</a:t>
                </a:r>
                <a:r>
                  <a:rPr lang="en-US" sz="3200" b="1" dirty="0">
                    <a:solidFill>
                      <a:srgbClr val="00B0F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r>
                  <a:rPr lang="en-US" sz="3200" b="1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Relevant State </a:t>
                </a:r>
                <a14:m>
                  <m:oMath xmlns:m="http://schemas.openxmlformats.org/officeDocument/2006/math">
                    <m:r>
                      <a:rPr lang="en-US" sz="3200" b="1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𝑬</m:t>
                        </m:r>
                      </m:e>
                      <m:sub>
                        <m:r>
                          <a:rPr lang="en-US" sz="32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𝒂</m:t>
                        </m:r>
                      </m:sub>
                    </m:sSub>
                    <m:r>
                      <a:rPr lang="en-US" sz="32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)</m:t>
                    </m:r>
                  </m:oMath>
                </a14:m>
                <a:r>
                  <a:rPr lang="en-US" sz="3200" dirty="0">
                    <a:solidFill>
                      <a:srgbClr val="FF0000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:endParaRPr lang="en-US" sz="3200" b="1" dirty="0">
                  <a:solidFill>
                    <a:srgbClr val="00B0F0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2D6CDDA-383A-24A1-6AF9-8EB6A19DD8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852" y="1059120"/>
                <a:ext cx="10780295" cy="2150204"/>
              </a:xfrm>
              <a:prstGeom prst="rect">
                <a:avLst/>
              </a:prstGeom>
              <a:blipFill>
                <a:blip r:embed="rId2"/>
                <a:stretch>
                  <a:fillRect l="-1301" t="-3693"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val 11">
            <a:extLst>
              <a:ext uri="{FF2B5EF4-FFF2-40B4-BE49-F238E27FC236}">
                <a16:creationId xmlns:a16="http://schemas.microsoft.com/office/drawing/2014/main" id="{1498E89F-67C3-625F-66C0-8A68829C9F75}"/>
              </a:ext>
            </a:extLst>
          </p:cNvPr>
          <p:cNvSpPr/>
          <p:nvPr/>
        </p:nvSpPr>
        <p:spPr>
          <a:xfrm flipH="1">
            <a:off x="3448199" y="4035465"/>
            <a:ext cx="1440348" cy="1440348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</a:rPr>
              <a:t>Active / Relevant Sensing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C7DEA58-6430-65A5-BB63-F7A4C767C092}"/>
              </a:ext>
            </a:extLst>
          </p:cNvPr>
          <p:cNvSpPr/>
          <p:nvPr/>
        </p:nvSpPr>
        <p:spPr>
          <a:xfrm flipH="1">
            <a:off x="529395" y="4035465"/>
            <a:ext cx="1440348" cy="1440348"/>
          </a:xfrm>
          <a:prstGeom prst="ellipse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</a:rPr>
              <a:t>Passive / Irrelevant Sensing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7DE55BB-A0F0-C08F-2F5F-A064935BF4E7}"/>
              </a:ext>
            </a:extLst>
          </p:cNvPr>
          <p:cNvSpPr/>
          <p:nvPr/>
        </p:nvSpPr>
        <p:spPr>
          <a:xfrm flipH="1">
            <a:off x="1785836" y="3552434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4426FB6-37D8-BF2A-159E-0667760BF5CB}"/>
              </a:ext>
            </a:extLst>
          </p:cNvPr>
          <p:cNvSpPr/>
          <p:nvPr/>
        </p:nvSpPr>
        <p:spPr>
          <a:xfrm flipV="1">
            <a:off x="1790992" y="5460803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52B403-6F50-6D08-3E38-3F9B7BCD7D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32"/>
          <a:stretch>
            <a:fillRect/>
          </a:stretch>
        </p:blipFill>
        <p:spPr bwMode="auto">
          <a:xfrm>
            <a:off x="8713592" y="3862417"/>
            <a:ext cx="3141153" cy="1791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F3DFB6-5F5F-5920-51E2-F335359F0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567" y="3815468"/>
            <a:ext cx="2451005" cy="1838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384BA81-11F5-77A0-73FA-CB91DE11F6BB}"/>
              </a:ext>
            </a:extLst>
          </p:cNvPr>
          <p:cNvSpPr/>
          <p:nvPr/>
        </p:nvSpPr>
        <p:spPr>
          <a:xfrm flipH="1">
            <a:off x="7364589" y="3256894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101C721-364C-F57D-E526-0ED43DDA754E}"/>
              </a:ext>
            </a:extLst>
          </p:cNvPr>
          <p:cNvSpPr/>
          <p:nvPr/>
        </p:nvSpPr>
        <p:spPr>
          <a:xfrm flipV="1">
            <a:off x="7479747" y="5650434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90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FA18F-DFE0-EAB5-15FD-2D14AB0C4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95E86B7-A68C-2010-6B13-34D6D41CB3F3}"/>
              </a:ext>
            </a:extLst>
          </p:cNvPr>
          <p:cNvSpPr txBox="1"/>
          <p:nvPr/>
        </p:nvSpPr>
        <p:spPr>
          <a:xfrm>
            <a:off x="357509" y="330009"/>
            <a:ext cx="10780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Environment Specifics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B30821-BA64-FEE7-3A8A-5A3DB3B79376}"/>
              </a:ext>
            </a:extLst>
          </p:cNvPr>
          <p:cNvSpPr txBox="1"/>
          <p:nvPr/>
        </p:nvSpPr>
        <p:spPr>
          <a:xfrm>
            <a:off x="705852" y="1059120"/>
            <a:ext cx="670560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Video gathered from the Sage node by the Argonne entrance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Sampled frames for images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Irrelevant Data has no cars on the road</a:t>
            </a:r>
            <a:endParaRPr lang="en-US" sz="3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Relevant data has cars on the road</a:t>
            </a:r>
            <a:endParaRPr lang="en-US" sz="3200" dirty="0">
              <a:solidFill>
                <a:srgbClr val="FF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Simulation runs at </a:t>
            </a:r>
            <a:r>
              <a:rPr lang="en-US" sz="3200" b="1" dirty="0">
                <a:latin typeface="Helvetica" panose="020B0604020202020204" pitchFamily="34" charset="0"/>
                <a:cs typeface="Helvetica" panose="020B0604020202020204" pitchFamily="34" charset="0"/>
              </a:rPr>
              <a:t>one time step per minute, </a:t>
            </a: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for 600 steps</a:t>
            </a:r>
            <a:endParaRPr lang="en-US" sz="3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07F8E9-6694-CDBD-6F71-2864AF11B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1453" y="1659576"/>
            <a:ext cx="4311557" cy="322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079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75015-D8C2-D07E-152F-8AA65626B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598DEAD1-B876-1B80-6DBD-FB2F6A9D8C17}"/>
              </a:ext>
            </a:extLst>
          </p:cNvPr>
          <p:cNvSpPr txBox="1"/>
          <p:nvPr/>
        </p:nvSpPr>
        <p:spPr>
          <a:xfrm>
            <a:off x="357509" y="330009"/>
            <a:ext cx="10780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Strategy Specifics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CC4144-05DA-1EF3-B0D4-EFFD54E06797}"/>
              </a:ext>
            </a:extLst>
          </p:cNvPr>
          <p:cNvSpPr txBox="1"/>
          <p:nvPr/>
        </p:nvSpPr>
        <p:spPr>
          <a:xfrm>
            <a:off x="705853" y="1059120"/>
            <a:ext cx="5103682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Passive state: YOLO (object detection)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1 CPU for 1 minute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Active state: YOLO + </a:t>
            </a:r>
            <a:r>
              <a:rPr lang="en-US" sz="3200" b="1" dirty="0" err="1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Moondream</a:t>
            </a:r>
            <a:r>
              <a:rPr lang="en-US" sz="32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br>
              <a:rPr lang="en-US" sz="32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32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(Image -&gt; Natural Language Description)</a:t>
            </a:r>
            <a:endParaRPr lang="en-US" sz="2800" b="1" dirty="0">
              <a:solidFill>
                <a:srgbClr val="FF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1 CPU for 10 minutes</a:t>
            </a:r>
            <a:endParaRPr lang="en-US" sz="32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E4BF7CF-DF0A-EB3E-071D-2B6330AE1D6E}"/>
              </a:ext>
            </a:extLst>
          </p:cNvPr>
          <p:cNvSpPr/>
          <p:nvPr/>
        </p:nvSpPr>
        <p:spPr>
          <a:xfrm flipH="1">
            <a:off x="9532738" y="2616261"/>
            <a:ext cx="1440348" cy="1440348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</a:rPr>
              <a:t>Active / Relevant Sensing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377E175-751C-955C-0652-772639C3AEF2}"/>
              </a:ext>
            </a:extLst>
          </p:cNvPr>
          <p:cNvSpPr/>
          <p:nvPr/>
        </p:nvSpPr>
        <p:spPr>
          <a:xfrm flipH="1">
            <a:off x="6613934" y="2636886"/>
            <a:ext cx="1440348" cy="1440348"/>
          </a:xfrm>
          <a:prstGeom prst="ellipse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</a:rPr>
              <a:t>Passive / Irrelevant Sensing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27C8ED6-A8F2-2432-A1C4-7B816E87DDC0}"/>
              </a:ext>
            </a:extLst>
          </p:cNvPr>
          <p:cNvSpPr/>
          <p:nvPr/>
        </p:nvSpPr>
        <p:spPr>
          <a:xfrm flipH="1">
            <a:off x="7870375" y="2133230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2450153-6C65-F235-A222-0B876A61EF9A}"/>
              </a:ext>
            </a:extLst>
          </p:cNvPr>
          <p:cNvSpPr/>
          <p:nvPr/>
        </p:nvSpPr>
        <p:spPr>
          <a:xfrm flipV="1">
            <a:off x="7875531" y="4041599"/>
            <a:ext cx="1868328" cy="605523"/>
          </a:xfrm>
          <a:custGeom>
            <a:avLst/>
            <a:gdLst>
              <a:gd name="connsiteX0" fmla="*/ 0 w 2777576"/>
              <a:gd name="connsiteY0" fmla="*/ 523021 h 605523"/>
              <a:gd name="connsiteX1" fmla="*/ 1361287 w 2777576"/>
              <a:gd name="connsiteY1" fmla="*/ 507 h 605523"/>
              <a:gd name="connsiteX2" fmla="*/ 2777576 w 2777576"/>
              <a:gd name="connsiteY2" fmla="*/ 605523 h 6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77576" h="605523">
                <a:moveTo>
                  <a:pt x="0" y="523021"/>
                </a:moveTo>
                <a:cubicBezTo>
                  <a:pt x="449179" y="254889"/>
                  <a:pt x="898358" y="-13243"/>
                  <a:pt x="1361287" y="507"/>
                </a:cubicBezTo>
                <a:cubicBezTo>
                  <a:pt x="1824216" y="14257"/>
                  <a:pt x="2300896" y="309890"/>
                  <a:pt x="2777576" y="605523"/>
                </a:cubicBezTo>
              </a:path>
            </a:pathLst>
          </a:custGeom>
          <a:noFill/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4C2EA-93B6-7394-DE68-0194A58F2F9B}"/>
              </a:ext>
            </a:extLst>
          </p:cNvPr>
          <p:cNvSpPr txBox="1"/>
          <p:nvPr/>
        </p:nvSpPr>
        <p:spPr>
          <a:xfrm>
            <a:off x="7188013" y="4731519"/>
            <a:ext cx="33705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YOLO detects a car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1CF200-3BD3-5169-38E4-754C54DA5027}"/>
              </a:ext>
            </a:extLst>
          </p:cNvPr>
          <p:cNvSpPr txBox="1"/>
          <p:nvPr/>
        </p:nvSpPr>
        <p:spPr>
          <a:xfrm>
            <a:off x="6613934" y="1302233"/>
            <a:ext cx="4156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YOLO detects no cars when </a:t>
            </a:r>
            <a:r>
              <a:rPr lang="en-US" sz="2400" dirty="0" err="1">
                <a:latin typeface="Helvetica" panose="020B0604020202020204" pitchFamily="34" charset="0"/>
                <a:cs typeface="Helvetica" panose="020B0604020202020204" pitchFamily="34" charset="0"/>
              </a:rPr>
              <a:t>Moondream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 finishes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C2D8D6-F70F-C74C-0171-FE12408C04D7}"/>
              </a:ext>
            </a:extLst>
          </p:cNvPr>
          <p:cNvSpPr txBox="1"/>
          <p:nvPr/>
        </p:nvSpPr>
        <p:spPr>
          <a:xfrm>
            <a:off x="477261" y="5277581"/>
            <a:ext cx="69256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Passive cost: </a:t>
            </a:r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1 </a:t>
            </a:r>
            <a:r>
              <a:rPr lang="en-US" sz="2800" dirty="0" err="1">
                <a:latin typeface="Helvetica" panose="020B0604020202020204" pitchFamily="34" charset="0"/>
                <a:cs typeface="Helvetica" panose="020B0604020202020204" pitchFamily="34" charset="0"/>
              </a:rPr>
              <a:t>CPUmin</a:t>
            </a:r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 per time step</a:t>
            </a:r>
          </a:p>
          <a:p>
            <a:r>
              <a:rPr lang="en-US" sz="28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Active cost: </a:t>
            </a:r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2 </a:t>
            </a:r>
            <a:r>
              <a:rPr lang="en-US" sz="2800" dirty="0" err="1">
                <a:latin typeface="Helvetica" panose="020B0604020202020204" pitchFamily="34" charset="0"/>
                <a:cs typeface="Helvetica" panose="020B0604020202020204" pitchFamily="34" charset="0"/>
              </a:rPr>
              <a:t>CPUmin</a:t>
            </a:r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 per time step</a:t>
            </a:r>
          </a:p>
        </p:txBody>
      </p:sp>
    </p:spTree>
    <p:extLst>
      <p:ext uri="{BB962C8B-B14F-4D97-AF65-F5344CB8AC3E}">
        <p14:creationId xmlns:p14="http://schemas.microsoft.com/office/powerpoint/2010/main" val="346635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  <p:bldP spid="18" grpId="0" animBg="1"/>
      <p:bldP spid="6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6D0736-E435-5629-DAD5-1016D1669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C56C586-8737-4BD2-AEFC-3C082B538732}"/>
              </a:ext>
            </a:extLst>
          </p:cNvPr>
          <p:cNvSpPr txBox="1"/>
          <p:nvPr/>
        </p:nvSpPr>
        <p:spPr>
          <a:xfrm>
            <a:off x="357509" y="330009"/>
            <a:ext cx="10780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Results: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7C96F7-26C6-1811-B7C4-66FC184585A8}"/>
              </a:ext>
            </a:extLst>
          </p:cNvPr>
          <p:cNvSpPr txBox="1"/>
          <p:nvPr/>
        </p:nvSpPr>
        <p:spPr>
          <a:xfrm>
            <a:off x="705852" y="1059120"/>
            <a:ext cx="106382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Comparing against a naïve, nonadaptive strategy that runs </a:t>
            </a:r>
            <a:r>
              <a:rPr lang="en-US" sz="3200" dirty="0" err="1">
                <a:latin typeface="Helvetica" panose="020B0604020202020204" pitchFamily="34" charset="0"/>
                <a:cs typeface="Helvetica" panose="020B0604020202020204" pitchFamily="34" charset="0"/>
              </a:rPr>
              <a:t>Moondream</a:t>
            </a: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 every 10 minutes (with / without YOLO):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6209C84-4D49-01F3-7EF9-AA9E8E834C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165930"/>
              </p:ext>
            </p:extLst>
          </p:nvPr>
        </p:nvGraphicFramePr>
        <p:xfrm>
          <a:off x="1820396" y="2135954"/>
          <a:ext cx="8409120" cy="202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0828">
                  <a:extLst>
                    <a:ext uri="{9D8B030D-6E8A-4147-A177-3AD203B41FA5}">
                      <a16:colId xmlns:a16="http://schemas.microsoft.com/office/drawing/2014/main" val="2024518699"/>
                    </a:ext>
                  </a:extLst>
                </a:gridCol>
                <a:gridCol w="1893732">
                  <a:extLst>
                    <a:ext uri="{9D8B030D-6E8A-4147-A177-3AD203B41FA5}">
                      <a16:colId xmlns:a16="http://schemas.microsoft.com/office/drawing/2014/main" val="2251494233"/>
                    </a:ext>
                  </a:extLst>
                </a:gridCol>
                <a:gridCol w="2102280">
                  <a:extLst>
                    <a:ext uri="{9D8B030D-6E8A-4147-A177-3AD203B41FA5}">
                      <a16:colId xmlns:a16="http://schemas.microsoft.com/office/drawing/2014/main" val="3097965292"/>
                    </a:ext>
                  </a:extLst>
                </a:gridCol>
                <a:gridCol w="2102280">
                  <a:extLst>
                    <a:ext uri="{9D8B030D-6E8A-4147-A177-3AD203B41FA5}">
                      <a16:colId xmlns:a16="http://schemas.microsoft.com/office/drawing/2014/main" val="37178868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Just </a:t>
                      </a:r>
                      <a:r>
                        <a:rPr lang="en-US" dirty="0" err="1"/>
                        <a:t>Moondream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Moondream</a:t>
                      </a:r>
                      <a:r>
                        <a:rPr lang="en-US" dirty="0"/>
                        <a:t> + YOLO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Adaptive Strategy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018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Uses of </a:t>
                      </a:r>
                      <a:r>
                        <a:rPr lang="en-US" dirty="0" err="1"/>
                        <a:t>Moondream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871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CPU Usage (</a:t>
                      </a:r>
                      <a:r>
                        <a:rPr lang="en-US" dirty="0" err="1"/>
                        <a:t>CPUmin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0991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 of Relevant Images Analyzed by </a:t>
                      </a:r>
                      <a:r>
                        <a:rPr lang="en-US" dirty="0" err="1"/>
                        <a:t>Moondream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955208"/>
                  </a:ext>
                </a:extLst>
              </a:tr>
            </a:tbl>
          </a:graphicData>
        </a:graphic>
      </p:graphicFrame>
      <p:grpSp>
        <p:nvGrpSpPr>
          <p:cNvPr id="35" name="Group 34">
            <a:extLst>
              <a:ext uri="{FF2B5EF4-FFF2-40B4-BE49-F238E27FC236}">
                <a16:creationId xmlns:a16="http://schemas.microsoft.com/office/drawing/2014/main" id="{75127422-40C6-14DE-B065-BA605FA1D10E}"/>
              </a:ext>
            </a:extLst>
          </p:cNvPr>
          <p:cNvGrpSpPr/>
          <p:nvPr/>
        </p:nvGrpSpPr>
        <p:grpSpPr>
          <a:xfrm>
            <a:off x="2195481" y="5782032"/>
            <a:ext cx="7512861" cy="1080733"/>
            <a:chOff x="2195481" y="5782032"/>
            <a:chExt cx="7512861" cy="1080733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A3452EC-4262-06FB-C08E-268A354F8F4E}"/>
                </a:ext>
              </a:extLst>
            </p:cNvPr>
            <p:cNvCxnSpPr>
              <a:cxnSpLocks/>
            </p:cNvCxnSpPr>
            <p:nvPr/>
          </p:nvCxnSpPr>
          <p:spPr>
            <a:xfrm>
              <a:off x="2481942" y="5960787"/>
              <a:ext cx="6644873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2438C69-8474-F55A-6D41-F83B55ADF0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96842" y="5782032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B80D685-27FC-8CBF-4288-3DC7406883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85507" y="5795209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A860A39-6CA3-7A51-FAAB-565864C6E4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2400" y="5795209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8397788-108C-BC50-8246-77753B3689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98668" y="5795209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B8FF7DC-CC43-D44F-6CC8-11817BEBDC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7333" y="5801511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79F82C2-C340-4861-48C3-8C2ABF7320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54226" y="5801511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30A3970-9D80-8BD6-9525-8538687406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4971" y="5801511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CFBB1DC-ECE1-0124-0048-543B37DA3B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53636" y="5800938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BBBA8F8-8B96-2914-53D1-D3E4E90057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20529" y="5800938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C783E00-6AF6-A3B9-AE4B-48298F7AD8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8150" y="5787188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6D02A7-DCC2-939F-5FD0-9DAB2A0A07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6815" y="5786615"/>
              <a:ext cx="0" cy="33115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E483119-D788-8E16-F202-20A6899C38CB}"/>
                </a:ext>
              </a:extLst>
            </p:cNvPr>
            <p:cNvSpPr txBox="1"/>
            <p:nvPr/>
          </p:nvSpPr>
          <p:spPr>
            <a:xfrm>
              <a:off x="2195481" y="6128660"/>
              <a:ext cx="8593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 = 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05020F0-F0C4-EB08-EE13-F9B2AB1125ED}"/>
                </a:ext>
              </a:extLst>
            </p:cNvPr>
            <p:cNvSpPr txBox="1"/>
            <p:nvPr/>
          </p:nvSpPr>
          <p:spPr>
            <a:xfrm>
              <a:off x="5598129" y="6493433"/>
              <a:ext cx="8593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 = 5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D912A87-D8C1-EBC5-C559-5F76224FE26F}"/>
                </a:ext>
              </a:extLst>
            </p:cNvPr>
            <p:cNvSpPr txBox="1"/>
            <p:nvPr/>
          </p:nvSpPr>
          <p:spPr>
            <a:xfrm>
              <a:off x="8848945" y="6159022"/>
              <a:ext cx="8593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 = 10</a:t>
              </a: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F3978A27-81E7-516C-7CC1-B9D77AA9E08E}"/>
                </a:ext>
              </a:extLst>
            </p:cNvPr>
            <p:cNvSpPr/>
            <p:nvPr/>
          </p:nvSpPr>
          <p:spPr>
            <a:xfrm>
              <a:off x="5187333" y="6187669"/>
              <a:ext cx="3250814" cy="331155"/>
            </a:xfrm>
            <a:prstGeom prst="round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Car Sighting Event</a:t>
              </a:r>
            </a:p>
          </p:txBody>
        </p:sp>
      </p:grpSp>
      <p:sp>
        <p:nvSpPr>
          <p:cNvPr id="27" name="Arrow: Down 26">
            <a:extLst>
              <a:ext uri="{FF2B5EF4-FFF2-40B4-BE49-F238E27FC236}">
                <a16:creationId xmlns:a16="http://schemas.microsoft.com/office/drawing/2014/main" id="{925ABE11-F4B9-5D64-B6FC-38E8731CE824}"/>
              </a:ext>
            </a:extLst>
          </p:cNvPr>
          <p:cNvSpPr/>
          <p:nvPr/>
        </p:nvSpPr>
        <p:spPr>
          <a:xfrm rot="19234221">
            <a:off x="2243197" y="5472651"/>
            <a:ext cx="286461" cy="268128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9529932-EDB0-B2FD-254A-3F184B35A548}"/>
              </a:ext>
            </a:extLst>
          </p:cNvPr>
          <p:cNvSpPr txBox="1"/>
          <p:nvPr/>
        </p:nvSpPr>
        <p:spPr>
          <a:xfrm>
            <a:off x="50418" y="4663617"/>
            <a:ext cx="27598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Naïve strategy</a:t>
            </a:r>
            <a:b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starts </a:t>
            </a:r>
            <a:r>
              <a:rPr lang="en-US" sz="2000" dirty="0" err="1">
                <a:latin typeface="Helvetica" panose="020B0604020202020204" pitchFamily="34" charset="0"/>
                <a:cs typeface="Helvetica" panose="020B0604020202020204" pitchFamily="34" charset="0"/>
              </a:rPr>
              <a:t>Moondream</a:t>
            </a:r>
            <a:endParaRPr lang="en-US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on this image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B7A9751F-F764-A747-254C-D4710775DD11}"/>
              </a:ext>
            </a:extLst>
          </p:cNvPr>
          <p:cNvSpPr/>
          <p:nvPr/>
        </p:nvSpPr>
        <p:spPr>
          <a:xfrm rot="19234221">
            <a:off x="4852335" y="5474646"/>
            <a:ext cx="286461" cy="268128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1A6C12-FE4E-E1A3-A722-A04A6FD6D479}"/>
              </a:ext>
            </a:extLst>
          </p:cNvPr>
          <p:cNvSpPr txBox="1"/>
          <p:nvPr/>
        </p:nvSpPr>
        <p:spPr>
          <a:xfrm>
            <a:off x="3044560" y="4451708"/>
            <a:ext cx="20843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Adaptive strategy detects a car with YOLO 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94426110-6BE0-F678-29C0-6A887E7F2D79}"/>
              </a:ext>
            </a:extLst>
          </p:cNvPr>
          <p:cNvSpPr/>
          <p:nvPr/>
        </p:nvSpPr>
        <p:spPr>
          <a:xfrm rot="2526300">
            <a:off x="5832670" y="5490472"/>
            <a:ext cx="286461" cy="268128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ED8CF7-9D78-EE4E-8E9A-F07BDC7E7392}"/>
              </a:ext>
            </a:extLst>
          </p:cNvPr>
          <p:cNvSpPr txBox="1"/>
          <p:nvPr/>
        </p:nvSpPr>
        <p:spPr>
          <a:xfrm>
            <a:off x="5363213" y="4700617"/>
            <a:ext cx="33243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Adaptive strategy runs </a:t>
            </a:r>
            <a:r>
              <a:rPr lang="en-US" sz="2000" dirty="0" err="1">
                <a:latin typeface="Helvetica" panose="020B0604020202020204" pitchFamily="34" charset="0"/>
                <a:cs typeface="Helvetica" panose="020B0604020202020204" pitchFamily="34" charset="0"/>
              </a:rPr>
              <a:t>Moondream</a:t>
            </a:r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 on this image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826D5425-EBBC-E9E4-2E46-E168B9C5AFFD}"/>
              </a:ext>
            </a:extLst>
          </p:cNvPr>
          <p:cNvSpPr/>
          <p:nvPr/>
        </p:nvSpPr>
        <p:spPr>
          <a:xfrm rot="2344119">
            <a:off x="9135413" y="5516205"/>
            <a:ext cx="286461" cy="268128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DB570F-A35F-687D-B3A7-F293CB0B7B2A}"/>
              </a:ext>
            </a:extLst>
          </p:cNvPr>
          <p:cNvSpPr txBox="1"/>
          <p:nvPr/>
        </p:nvSpPr>
        <p:spPr>
          <a:xfrm>
            <a:off x="8848945" y="4635168"/>
            <a:ext cx="27598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Naïve strategy</a:t>
            </a:r>
            <a:b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starts </a:t>
            </a:r>
            <a:r>
              <a:rPr lang="en-US" sz="2000" dirty="0" err="1">
                <a:latin typeface="Helvetica" panose="020B0604020202020204" pitchFamily="34" charset="0"/>
                <a:cs typeface="Helvetica" panose="020B0604020202020204" pitchFamily="34" charset="0"/>
              </a:rPr>
              <a:t>Moondream</a:t>
            </a:r>
            <a:endParaRPr lang="en-US" sz="2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on this image</a:t>
            </a: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52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/>
      <p:bldP spid="29" grpId="0" animBg="1"/>
      <p:bldP spid="30" grpId="0"/>
      <p:bldP spid="31" grpId="0" animBg="1"/>
      <p:bldP spid="32" grpId="0"/>
      <p:bldP spid="33" grpId="0" animBg="1"/>
      <p:bldP spid="3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310</Words>
  <Application>Microsoft Office PowerPoint</Application>
  <PresentationFormat>Widescreen</PresentationFormat>
  <Paragraphs>60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Helvetica</vt:lpstr>
      <vt:lpstr>Office Theme</vt:lpstr>
      <vt:lpstr>Application-agnostic Data Collection Strategies for AI  at the Edge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Henry Waichi Abrahamson</dc:creator>
  <cp:lastModifiedBy>Henry Waichi Abrahamson</cp:lastModifiedBy>
  <cp:revision>1</cp:revision>
  <dcterms:created xsi:type="dcterms:W3CDTF">2025-09-29T18:16:13Z</dcterms:created>
  <dcterms:modified xsi:type="dcterms:W3CDTF">2025-09-29T19:48:43Z</dcterms:modified>
</cp:coreProperties>
</file>

<file path=docProps/thumbnail.jpeg>
</file>